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4" r:id="rId2"/>
    <p:sldId id="257" r:id="rId3"/>
    <p:sldId id="258" r:id="rId4"/>
    <p:sldId id="276" r:id="rId5"/>
    <p:sldId id="285" r:id="rId6"/>
    <p:sldId id="283" r:id="rId7"/>
    <p:sldId id="299" r:id="rId8"/>
    <p:sldId id="300" r:id="rId9"/>
    <p:sldId id="278" r:id="rId10"/>
    <p:sldId id="296" r:id="rId11"/>
    <p:sldId id="282" r:id="rId12"/>
    <p:sldId id="298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Use-case analysis" id="{84E6C1AB-B7C4-43D2-A70A-53C9CD0A7907}">
          <p14:sldIdLst>
            <p14:sldId id="258"/>
          </p14:sldIdLst>
        </p14:section>
        <p14:section name="02 Design Thinking Map" id="{D004E2EC-B2D2-4F95-A01D-C90D0CE95CDB}">
          <p14:sldIdLst>
            <p14:sldId id="276"/>
          </p14:sldIdLst>
        </p14:section>
        <p14:section name="03 Analysis of Hypotheses" id="{DDD30065-BC03-4C9D-8FF2-52460EC9B4F4}">
          <p14:sldIdLst>
            <p14:sldId id="285"/>
          </p14:sldIdLst>
        </p14:section>
        <p14:section name="04 Proposed Architecure and Approach" id="{3D296992-B957-4696-8E42-D3432FC225FE}">
          <p14:sldIdLst>
            <p14:sldId id="283"/>
            <p14:sldId id="299"/>
            <p14:sldId id="300"/>
          </p14:sldIdLst>
        </p14:section>
        <p14:section name="05 Possible Solutions" id="{D7A576BD-4F7A-4B8C-9970-60EFC20E329B}">
          <p14:sldIdLst>
            <p14:sldId id="278"/>
          </p14:sldIdLst>
        </p14:section>
        <p14:section name="06 Key Takeaways" id="{50520B23-E549-49CA-817B-EA2271E104E8}">
          <p14:sldIdLst>
            <p14:sldId id="296"/>
          </p14:sldIdLst>
        </p14:section>
        <p14:section name="Q&amp;A Session" id="{A8AD9179-485B-4868-8754-74C90074B6CD}">
          <p14:sldIdLst>
            <p14:sldId id="282"/>
            <p14:sldId id="298"/>
          </p14:sldIdLst>
        </p14:section>
        <p14:section name="Archive" id="{921012B7-3C86-492D-995E-B649F1DAA068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00D9"/>
    <a:srgbClr val="629DD1"/>
    <a:srgbClr val="0C194C"/>
    <a:srgbClr val="374D81"/>
    <a:srgbClr val="297FD5"/>
    <a:srgbClr val="34497D"/>
    <a:srgbClr val="009644"/>
    <a:srgbClr val="00B050"/>
    <a:srgbClr val="4A66AC"/>
    <a:srgbClr val="417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1097" autoAdjust="0"/>
  </p:normalViewPr>
  <p:slideViewPr>
    <p:cSldViewPr snapToGrid="0">
      <p:cViewPr varScale="1">
        <p:scale>
          <a:sx n="104" d="100"/>
          <a:sy n="104" d="100"/>
        </p:scale>
        <p:origin x="9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07-Apr-22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85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0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on categories</a:t>
            </a:r>
          </a:p>
          <a:p>
            <a:r>
              <a:rPr lang="en-US" dirty="0"/>
              <a:t>AOV</a:t>
            </a:r>
          </a:p>
          <a:p>
            <a:r>
              <a:rPr lang="en-US" dirty="0"/>
              <a:t>Frequency of visits</a:t>
            </a:r>
          </a:p>
          <a:p>
            <a:r>
              <a:rPr lang="en-US" dirty="0"/>
              <a:t>Time of visits</a:t>
            </a:r>
          </a:p>
          <a:p>
            <a:r>
              <a:rPr lang="en-US" dirty="0"/>
              <a:t>Demographics</a:t>
            </a:r>
          </a:p>
          <a:p>
            <a:r>
              <a:rPr lang="en-US" dirty="0"/>
              <a:t>Gifting?</a:t>
            </a:r>
          </a:p>
          <a:p>
            <a:r>
              <a:rPr lang="en-US" dirty="0"/>
              <a:t>Birthday / Anniversary</a:t>
            </a:r>
          </a:p>
          <a:p>
            <a:r>
              <a:rPr lang="en-US" dirty="0"/>
              <a:t>Holiday Spends</a:t>
            </a:r>
          </a:p>
          <a:p>
            <a:r>
              <a:rPr lang="en-US" dirty="0"/>
              <a:t>Salary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10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9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07-Apr-22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>
            <a:solidFill>
              <a:srgbClr val="1800D9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54F8D-BFF7-478E-8433-A76FCD6B6E2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646" y="6223775"/>
            <a:ext cx="919163" cy="4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leaning on wall while holding gray hat">
            <a:extLst>
              <a:ext uri="{FF2B5EF4-FFF2-40B4-BE49-F238E27FC236}">
                <a16:creationId xmlns:a16="http://schemas.microsoft.com/office/drawing/2014/main" id="{D2471F32-820D-48EF-9B8C-3F8D8BFE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510"/>
            <a:ext cx="10327199" cy="68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2" y="-16509"/>
            <a:ext cx="12192002" cy="688824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Retail Customer Churn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April,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3" y="2301337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3" y="350102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96852" y="469424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approach to move from current state to desired future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2351126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and analysis of the hypotheses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3550810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15610" y="4744037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solution implementations for the 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2996D-6F51-4B1A-A1F9-818ED4984BC3}"/>
              </a:ext>
            </a:extLst>
          </p:cNvPr>
          <p:cNvSpPr txBox="1"/>
          <p:nvPr/>
        </p:nvSpPr>
        <p:spPr>
          <a:xfrm>
            <a:off x="0" y="0"/>
            <a:ext cx="736624" cy="2541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</p:spTree>
    <p:extLst>
      <p:ext uri="{BB962C8B-B14F-4D97-AF65-F5344CB8AC3E}">
        <p14:creationId xmlns:p14="http://schemas.microsoft.com/office/powerpoint/2010/main" val="109397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Discussion Session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-11753" y="6072657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b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Shipments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leaning on wall while holding gray hat">
            <a:extLst>
              <a:ext uri="{FF2B5EF4-FFF2-40B4-BE49-F238E27FC236}">
                <a16:creationId xmlns:a16="http://schemas.microsoft.com/office/drawing/2014/main" id="{D2471F32-820D-48EF-9B8C-3F8D8BFE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510"/>
            <a:ext cx="10327199" cy="688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2" y="-16509"/>
            <a:ext cx="12192002" cy="6888241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Retail Customer Churn</a:t>
            </a:r>
          </a:p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April,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8389BA-7DE5-415E-975A-9F216563769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19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D89197B-77E7-455A-9D1A-E24439576A14}"/>
              </a:ext>
            </a:extLst>
          </p:cNvPr>
          <p:cNvSpPr txBox="1"/>
          <p:nvPr/>
        </p:nvSpPr>
        <p:spPr>
          <a:xfrm>
            <a:off x="952975" y="1457208"/>
            <a:ext cx="437179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channels that the retailer is looking to do customer retention?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1051259" y="4686816"/>
            <a:ext cx="4516617" cy="820671"/>
            <a:chOff x="6222577" y="1709678"/>
            <a:chExt cx="2961849" cy="6155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7" y="1709678"/>
              <a:ext cx="2961849" cy="5539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Who is the competition and what are the various strategies being implemented across various channels?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264866" y="138126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02026" y="304270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402026" y="480899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14409E-E399-438A-B1EB-D8F74E23686A}"/>
              </a:ext>
            </a:extLst>
          </p:cNvPr>
          <p:cNvSpPr txBox="1"/>
          <p:nvPr/>
        </p:nvSpPr>
        <p:spPr>
          <a:xfrm>
            <a:off x="396852" y="283882"/>
            <a:ext cx="85512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BAAF0-AF8D-4FE1-A044-2E28D0818D9E}"/>
              </a:ext>
            </a:extLst>
          </p:cNvPr>
          <p:cNvCxnSpPr>
            <a:cxnSpLocks/>
          </p:cNvCxnSpPr>
          <p:nvPr/>
        </p:nvCxnSpPr>
        <p:spPr>
          <a:xfrm>
            <a:off x="5866228" y="1196427"/>
            <a:ext cx="0" cy="4857773"/>
          </a:xfrm>
          <a:prstGeom prst="line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0">
            <a:extLst>
              <a:ext uri="{FF2B5EF4-FFF2-40B4-BE49-F238E27FC236}">
                <a16:creationId xmlns:a16="http://schemas.microsoft.com/office/drawing/2014/main" id="{C036687E-59B8-471E-8DE5-EEDE83085C0C}"/>
              </a:ext>
            </a:extLst>
          </p:cNvPr>
          <p:cNvGrpSpPr/>
          <p:nvPr/>
        </p:nvGrpSpPr>
        <p:grpSpPr>
          <a:xfrm>
            <a:off x="7119767" y="1627490"/>
            <a:ext cx="4943355" cy="443847"/>
            <a:chOff x="17784" y="1992299"/>
            <a:chExt cx="3438922" cy="332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7253F5-1449-4E83-BF8A-3D54161DDA64}"/>
                </a:ext>
              </a:extLst>
            </p:cNvPr>
            <p:cNvSpPr txBox="1"/>
            <p:nvPr/>
          </p:nvSpPr>
          <p:spPr>
            <a:xfrm>
              <a:off x="17784" y="1992299"/>
              <a:ext cx="3438922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type of campaigns being run?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3F3717-6C9C-4A2D-94AC-7966E6A1CAC7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31">
            <a:extLst>
              <a:ext uri="{FF2B5EF4-FFF2-40B4-BE49-F238E27FC236}">
                <a16:creationId xmlns:a16="http://schemas.microsoft.com/office/drawing/2014/main" id="{4534845C-7C81-4115-95C0-41C5D65FED1F}"/>
              </a:ext>
            </a:extLst>
          </p:cNvPr>
          <p:cNvGrpSpPr/>
          <p:nvPr/>
        </p:nvGrpSpPr>
        <p:grpSpPr>
          <a:xfrm>
            <a:off x="7119767" y="3071757"/>
            <a:ext cx="4703847" cy="673389"/>
            <a:chOff x="3001374" y="1826003"/>
            <a:chExt cx="2802621" cy="5050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1C30F2-5E56-4D09-A201-F3BC3AF717FD}"/>
                </a:ext>
              </a:extLst>
            </p:cNvPr>
            <p:cNvSpPr txBox="1"/>
            <p:nvPr/>
          </p:nvSpPr>
          <p:spPr>
            <a:xfrm>
              <a:off x="3001374" y="1826003"/>
              <a:ext cx="2802621" cy="369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>
                  <a:solidFill>
                    <a:srgbClr val="629DD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current technology stack being leveraged to manage, store and analyze data?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21B55D-D5F6-4A11-8992-A774EE813F08}"/>
                </a:ext>
              </a:extLst>
            </p:cNvPr>
            <p:cNvSpPr txBox="1"/>
            <p:nvPr/>
          </p:nvSpPr>
          <p:spPr>
            <a:xfrm>
              <a:off x="3398369" y="2177202"/>
              <a:ext cx="2151333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1"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32">
            <a:extLst>
              <a:ext uri="{FF2B5EF4-FFF2-40B4-BE49-F238E27FC236}">
                <a16:creationId xmlns:a16="http://schemas.microsoft.com/office/drawing/2014/main" id="{E7D02A1B-FD6E-498B-8CE8-09E644C357D5}"/>
              </a:ext>
            </a:extLst>
          </p:cNvPr>
          <p:cNvGrpSpPr/>
          <p:nvPr/>
        </p:nvGrpSpPr>
        <p:grpSpPr>
          <a:xfrm>
            <a:off x="7107980" y="4685885"/>
            <a:ext cx="4715635" cy="916129"/>
            <a:chOff x="5288348" y="1638086"/>
            <a:chExt cx="3536727" cy="6870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0828D-F72A-44B1-92D6-969758CAF7B6}"/>
                </a:ext>
              </a:extLst>
            </p:cNvPr>
            <p:cNvSpPr txBox="1"/>
            <p:nvPr/>
          </p:nvSpPr>
          <p:spPr>
            <a:xfrm>
              <a:off x="5288348" y="1638086"/>
              <a:ext cx="353672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are some of the ways that the business has tried to optimize customer retention strategies?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63225B-1144-4CDC-B1CA-D222DEE818E6}"/>
                </a:ext>
              </a:extLst>
            </p:cNvPr>
            <p:cNvSpPr txBox="1"/>
            <p:nvPr/>
          </p:nvSpPr>
          <p:spPr>
            <a:xfrm>
              <a:off x="6222578" y="2171342"/>
              <a:ext cx="2205351" cy="15384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061E081-0C19-4A02-9B20-0CA2F8383633}"/>
              </a:ext>
            </a:extLst>
          </p:cNvPr>
          <p:cNvSpPr txBox="1">
            <a:spLocks/>
          </p:cNvSpPr>
          <p:nvPr/>
        </p:nvSpPr>
        <p:spPr>
          <a:xfrm>
            <a:off x="6325773" y="138126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F953B700-A17D-400E-BA86-F4085CBB1714}"/>
              </a:ext>
            </a:extLst>
          </p:cNvPr>
          <p:cNvSpPr txBox="1">
            <a:spLocks/>
          </p:cNvSpPr>
          <p:nvPr/>
        </p:nvSpPr>
        <p:spPr>
          <a:xfrm>
            <a:off x="6462932" y="3042705"/>
            <a:ext cx="512962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35EF85C-2E0F-492F-84D8-235014B7A4A5}"/>
              </a:ext>
            </a:extLst>
          </p:cNvPr>
          <p:cNvSpPr txBox="1">
            <a:spLocks/>
          </p:cNvSpPr>
          <p:nvPr/>
        </p:nvSpPr>
        <p:spPr>
          <a:xfrm>
            <a:off x="6462932" y="4808995"/>
            <a:ext cx="512962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CE4C6-4D03-4072-B278-E66A3AE5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8" y="-13824"/>
            <a:ext cx="845093" cy="2977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C087FD2-10A9-4F44-8FB0-00581CB1D407}"/>
              </a:ext>
            </a:extLst>
          </p:cNvPr>
          <p:cNvSpPr txBox="1"/>
          <p:nvPr/>
        </p:nvSpPr>
        <p:spPr>
          <a:xfrm>
            <a:off x="1024690" y="3073483"/>
            <a:ext cx="473183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b="1" dirty="0">
                <a:solidFill>
                  <a:srgbClr val="629D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best and worst selling products of the retailer and why?</a:t>
            </a:r>
          </a:p>
        </p:txBody>
      </p:sp>
    </p:spTree>
    <p:extLst>
      <p:ext uri="{BB962C8B-B14F-4D97-AF65-F5344CB8AC3E}">
        <p14:creationId xmlns:p14="http://schemas.microsoft.com/office/powerpoint/2010/main" val="152842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Use-case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of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2471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hypotheses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Architecture and 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Loyalty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Use-Case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B8703A-66F1-4DA9-AF89-7AF51F3E63EB}"/>
              </a:ext>
            </a:extLst>
          </p:cNvPr>
          <p:cNvGrpSpPr/>
          <p:nvPr/>
        </p:nvGrpSpPr>
        <p:grpSpPr>
          <a:xfrm>
            <a:off x="311126" y="1762124"/>
            <a:ext cx="5165749" cy="3676651"/>
            <a:chOff x="253976" y="1590674"/>
            <a:chExt cx="5165749" cy="367665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6860C3F-0BD7-4723-9D6F-3F40A4D63377}"/>
                </a:ext>
              </a:extLst>
            </p:cNvPr>
            <p:cNvSpPr/>
            <p:nvPr/>
          </p:nvSpPr>
          <p:spPr>
            <a:xfrm>
              <a:off x="253976" y="1590674"/>
              <a:ext cx="5165749" cy="3676651"/>
            </a:xfrm>
            <a:prstGeom prst="roundRect">
              <a:avLst/>
            </a:prstGeom>
            <a:noFill/>
            <a:ln w="19050"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1ABBC3-CFD4-4294-B038-E0B3C682B968}"/>
                </a:ext>
              </a:extLst>
            </p:cNvPr>
            <p:cNvSpPr txBox="1"/>
            <p:nvPr/>
          </p:nvSpPr>
          <p:spPr>
            <a:xfrm>
              <a:off x="749300" y="1746968"/>
              <a:ext cx="4432300" cy="336406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Stakeholders and Roles &amp; Responsibilities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customer relationship management team of a  retail giant is responsible to retain customers and build loyalty to prevent customer churn</a:t>
              </a:r>
            </a:p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Scenario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customer churn rate might endanger future growth as the customer acquisition rate in the retail market is high</a:t>
              </a:r>
              <a:b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Expectations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team would like to identify the customers that are most likely to churn, especially in the upcoming quarter to sustain market presence</a:t>
              </a:r>
            </a:p>
            <a:p>
              <a:pPr marL="285750" indent="-2857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ACEA1D1-CC6E-4F78-8A2B-BDC3BDD30498}"/>
              </a:ext>
            </a:extLst>
          </p:cNvPr>
          <p:cNvSpPr txBox="1"/>
          <p:nvPr/>
        </p:nvSpPr>
        <p:spPr>
          <a:xfrm>
            <a:off x="1521737" y="1314847"/>
            <a:ext cx="274452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b="1" dirty="0">
                <a:solidFill>
                  <a:srgbClr val="0C19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State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5B56F0-9EE2-412D-87B0-0CFB92BE99C7}"/>
              </a:ext>
            </a:extLst>
          </p:cNvPr>
          <p:cNvGrpSpPr/>
          <p:nvPr/>
        </p:nvGrpSpPr>
        <p:grpSpPr>
          <a:xfrm>
            <a:off x="6829425" y="1762124"/>
            <a:ext cx="5165749" cy="3676651"/>
            <a:chOff x="6772275" y="1590674"/>
            <a:chExt cx="5165749" cy="367665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6611E79-58A3-469F-A476-B25E9F76E023}"/>
                </a:ext>
              </a:extLst>
            </p:cNvPr>
            <p:cNvSpPr/>
            <p:nvPr/>
          </p:nvSpPr>
          <p:spPr>
            <a:xfrm>
              <a:off x="6772275" y="1590674"/>
              <a:ext cx="5165749" cy="3676651"/>
            </a:xfrm>
            <a:prstGeom prst="roundRect">
              <a:avLst/>
            </a:prstGeom>
            <a:noFill/>
            <a:ln w="19050"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71E5DA-0A9D-4922-BC6D-D0B7D3779763}"/>
                </a:ext>
              </a:extLst>
            </p:cNvPr>
            <p:cNvSpPr txBox="1"/>
            <p:nvPr/>
          </p:nvSpPr>
          <p:spPr>
            <a:xfrm>
              <a:off x="7138998" y="1931570"/>
              <a:ext cx="4432300" cy="274870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Outcomes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team has knowledge of ways to reduce the customer churn rate by x%</a:t>
              </a:r>
            </a:p>
            <a:p>
              <a:pPr marL="285750" indent="-2857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Behaviour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acquired knowledge, the team has been able to develop strategies to reduce customer churn rate and increase customer loyalty</a:t>
              </a:r>
            </a:p>
            <a:p>
              <a:pPr marL="285750" indent="-2857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endParaRPr 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 defTabSz="1219170">
                <a:spcBef>
                  <a:spcPct val="200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33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Insight</a:t>
              </a:r>
            </a:p>
            <a:p>
              <a:pPr marL="171450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customer base has increased and the company has differentiated itself in the market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51D62C-58D6-4AA6-B8E9-E82B78A91EDC}"/>
              </a:ext>
            </a:extLst>
          </p:cNvPr>
          <p:cNvGrpSpPr/>
          <p:nvPr/>
        </p:nvGrpSpPr>
        <p:grpSpPr>
          <a:xfrm>
            <a:off x="5476875" y="1225520"/>
            <a:ext cx="5250535" cy="2546380"/>
            <a:chOff x="5476875" y="1225520"/>
            <a:chExt cx="5250535" cy="25463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170060B-B9B4-4B6C-B76B-47F8E5F9BC52}"/>
                </a:ext>
              </a:extLst>
            </p:cNvPr>
            <p:cNvGrpSpPr/>
            <p:nvPr/>
          </p:nvGrpSpPr>
          <p:grpSpPr>
            <a:xfrm>
              <a:off x="5476875" y="1314677"/>
              <a:ext cx="5250535" cy="2457223"/>
              <a:chOff x="5476875" y="1143227"/>
              <a:chExt cx="5250535" cy="245722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EEE80F-6061-4C82-B0C4-164A0854DF10}"/>
                  </a:ext>
                </a:extLst>
              </p:cNvPr>
              <p:cNvSpPr txBox="1"/>
              <p:nvPr/>
            </p:nvSpPr>
            <p:spPr>
              <a:xfrm>
                <a:off x="7982885" y="1143227"/>
                <a:ext cx="274452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 defTabSz="1219170">
                  <a:spcBef>
                    <a:spcPct val="20000"/>
                  </a:spcBef>
                  <a:defRPr/>
                </a:pPr>
                <a:r>
                  <a:rPr lang="en-US" b="1" dirty="0">
                    <a:solidFill>
                      <a:srgbClr val="0C194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Desired Future State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1B87E2A-BB90-478F-94A1-25254116745D}"/>
                  </a:ext>
                </a:extLst>
              </p:cNvPr>
              <p:cNvCxnSpPr>
                <a:cxnSpLocks/>
                <a:stCxn id="5" idx="3"/>
                <a:endCxn id="23" idx="1"/>
              </p:cNvCxnSpPr>
              <p:nvPr/>
            </p:nvCxnSpPr>
            <p:spPr>
              <a:xfrm>
                <a:off x="5476875" y="3600450"/>
                <a:ext cx="1352550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6488E2-DB40-4148-AE1D-42BAB63B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5734" y="1225520"/>
              <a:ext cx="474301" cy="474301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405DA97-F202-4C3B-9FF0-5E11C95AF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37" y="1225520"/>
            <a:ext cx="474302" cy="47430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94DA7F7-DDDE-41D4-BCF5-F2E15CC982B7}"/>
              </a:ext>
            </a:extLst>
          </p:cNvPr>
          <p:cNvGrpSpPr/>
          <p:nvPr/>
        </p:nvGrpSpPr>
        <p:grpSpPr>
          <a:xfrm>
            <a:off x="1521737" y="1225350"/>
            <a:ext cx="2744525" cy="474302"/>
            <a:chOff x="1521737" y="1225350"/>
            <a:chExt cx="2744525" cy="47430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595C9D-AF5E-44F0-B46F-7502CA035683}"/>
                </a:ext>
              </a:extLst>
            </p:cNvPr>
            <p:cNvSpPr txBox="1"/>
            <p:nvPr/>
          </p:nvSpPr>
          <p:spPr>
            <a:xfrm>
              <a:off x="1521737" y="1314677"/>
              <a:ext cx="2744525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b="1" dirty="0">
                  <a:solidFill>
                    <a:srgbClr val="0C194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State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AF8B16-CE80-4753-8927-6EB22223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1737" y="1225350"/>
              <a:ext cx="474302" cy="47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937579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Representation of Hypotheses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45CB40-5F25-450F-AEEF-B341B498CE74}"/>
              </a:ext>
            </a:extLst>
          </p:cNvPr>
          <p:cNvGrpSpPr/>
          <p:nvPr/>
        </p:nvGrpSpPr>
        <p:grpSpPr>
          <a:xfrm>
            <a:off x="19026" y="1376881"/>
            <a:ext cx="12192000" cy="4104238"/>
            <a:chOff x="588723" y="1376881"/>
            <a:chExt cx="12192000" cy="41042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E1587C-EA74-4D4C-ACFB-86F954A8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23" y="1376881"/>
              <a:ext cx="12192000" cy="41042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39D4A3-6AD4-4BC3-8382-C7E131F8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11" y="1704973"/>
              <a:ext cx="500824" cy="5008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BF86F8-25D2-4A94-AD36-3A661CB3F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204" y="2893628"/>
              <a:ext cx="428630" cy="4286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51C82A-4C97-4F1B-AECA-ED5AF99C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11" y="4426013"/>
              <a:ext cx="500824" cy="5008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2274298" y="1674796"/>
            <a:ext cx="2958884" cy="853544"/>
            <a:chOff x="863323" y="1992705"/>
            <a:chExt cx="2058394" cy="64015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Engagement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what level is the customer engaged with the business, how to further engage the customer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2274298" y="3361735"/>
            <a:ext cx="3050473" cy="947329"/>
            <a:chOff x="3542950" y="1922366"/>
            <a:chExt cx="2058394" cy="7104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22366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Loyalty level of customer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 of visits and how long the customer has been with the brand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2060857" y="5048674"/>
            <a:ext cx="3464821" cy="1353961"/>
            <a:chOff x="6222578" y="1802010"/>
            <a:chExt cx="2058394" cy="101547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802010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Regular Spend v/s </a:t>
              </a:r>
              <a:b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Holiday Spend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64613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reason they are spending?</a:t>
              </a:r>
            </a:p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Holiday, Anniversary, Regular, Family, Bachelor – how to offer customized options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264866" y="138126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02026" y="304270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402026" y="480899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1112111" y="1658263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1112111" y="3294019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1112111" y="5116767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14409E-E399-438A-B1EB-D8F74E23686A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Analysis of Hypotheses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BAAF0-AF8D-4FE1-A044-2E28D0818D9E}"/>
              </a:ext>
            </a:extLst>
          </p:cNvPr>
          <p:cNvCxnSpPr>
            <a:cxnSpLocks/>
          </p:cNvCxnSpPr>
          <p:nvPr/>
        </p:nvCxnSpPr>
        <p:spPr>
          <a:xfrm>
            <a:off x="5866228" y="1196427"/>
            <a:ext cx="0" cy="4857773"/>
          </a:xfrm>
          <a:prstGeom prst="line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0">
            <a:extLst>
              <a:ext uri="{FF2B5EF4-FFF2-40B4-BE49-F238E27FC236}">
                <a16:creationId xmlns:a16="http://schemas.microsoft.com/office/drawing/2014/main" id="{C036687E-59B8-471E-8DE5-EEDE83085C0C}"/>
              </a:ext>
            </a:extLst>
          </p:cNvPr>
          <p:cNvGrpSpPr/>
          <p:nvPr/>
        </p:nvGrpSpPr>
        <p:grpSpPr>
          <a:xfrm>
            <a:off x="8335205" y="1406523"/>
            <a:ext cx="2958884" cy="869931"/>
            <a:chOff x="863323" y="1826576"/>
            <a:chExt cx="2058394" cy="65244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7253F5-1449-4E83-BF8A-3D54161DDA64}"/>
                </a:ext>
              </a:extLst>
            </p:cNvPr>
            <p:cNvSpPr txBox="1"/>
            <p:nvPr/>
          </p:nvSpPr>
          <p:spPr>
            <a:xfrm>
              <a:off x="863323" y="1826576"/>
              <a:ext cx="205839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Order value </a:t>
              </a:r>
            </a:p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 other KRA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3F3717-6C9C-4A2D-94AC-7966E6A1CAC7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3076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are the success metrics for a business to measure customer loyalty?</a:t>
              </a:r>
            </a:p>
          </p:txBody>
        </p:sp>
      </p:grpSp>
      <p:grpSp>
        <p:nvGrpSpPr>
          <p:cNvPr id="50" name="Group 31">
            <a:extLst>
              <a:ext uri="{FF2B5EF4-FFF2-40B4-BE49-F238E27FC236}">
                <a16:creationId xmlns:a16="http://schemas.microsoft.com/office/drawing/2014/main" id="{4534845C-7C81-4115-95C0-41C5D65FED1F}"/>
              </a:ext>
            </a:extLst>
          </p:cNvPr>
          <p:cNvGrpSpPr/>
          <p:nvPr/>
        </p:nvGrpSpPr>
        <p:grpSpPr>
          <a:xfrm>
            <a:off x="7786074" y="3294021"/>
            <a:ext cx="3697417" cy="861357"/>
            <a:chOff x="3398369" y="1992705"/>
            <a:chExt cx="2202975" cy="6460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1C30F2-5E56-4D09-A201-F3BC3AF717FD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Sentiment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21B55D-D5F6-4A11-8992-A774EE813F08}"/>
                </a:ext>
              </a:extLst>
            </p:cNvPr>
            <p:cNvSpPr txBox="1"/>
            <p:nvPr/>
          </p:nvSpPr>
          <p:spPr>
            <a:xfrm>
              <a:off x="3398369" y="2177202"/>
              <a:ext cx="2151333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1"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the customer happy with the service, what is the CSAT score and what is the reason?</a:t>
              </a:r>
            </a:p>
          </p:txBody>
        </p:sp>
      </p:grpSp>
      <p:grpSp>
        <p:nvGrpSpPr>
          <p:cNvPr id="59" name="Group 32">
            <a:extLst>
              <a:ext uri="{FF2B5EF4-FFF2-40B4-BE49-F238E27FC236}">
                <a16:creationId xmlns:a16="http://schemas.microsoft.com/office/drawing/2014/main" id="{E7D02A1B-FD6E-498B-8CE8-09E644C357D5}"/>
              </a:ext>
            </a:extLst>
          </p:cNvPr>
          <p:cNvGrpSpPr/>
          <p:nvPr/>
        </p:nvGrpSpPr>
        <p:grpSpPr>
          <a:xfrm>
            <a:off x="8353621" y="5158711"/>
            <a:ext cx="2940468" cy="853544"/>
            <a:chOff x="6222578" y="1992705"/>
            <a:chExt cx="2205351" cy="64015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0828D-F72A-44B1-92D6-969758CAF7B6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lifetime value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63225B-1144-4CDC-B1CA-D222DEE818E6}"/>
                </a:ext>
              </a:extLst>
            </p:cNvPr>
            <p:cNvSpPr txBox="1"/>
            <p:nvPr/>
          </p:nvSpPr>
          <p:spPr>
            <a:xfrm>
              <a:off x="6222578" y="2171342"/>
              <a:ext cx="2205351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customer lifetime value – how to set up &amp; distribute the loyalty card and the corresponding points?</a:t>
              </a:r>
            </a:p>
          </p:txBody>
        </p:sp>
      </p:grp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061E081-0C19-4A02-9B20-0CA2F8383633}"/>
              </a:ext>
            </a:extLst>
          </p:cNvPr>
          <p:cNvSpPr txBox="1">
            <a:spLocks/>
          </p:cNvSpPr>
          <p:nvPr/>
        </p:nvSpPr>
        <p:spPr>
          <a:xfrm>
            <a:off x="6325773" y="138126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F953B700-A17D-400E-BA86-F4085CBB1714}"/>
              </a:ext>
            </a:extLst>
          </p:cNvPr>
          <p:cNvSpPr txBox="1">
            <a:spLocks/>
          </p:cNvSpPr>
          <p:nvPr/>
        </p:nvSpPr>
        <p:spPr>
          <a:xfrm>
            <a:off x="6462932" y="3042705"/>
            <a:ext cx="512962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35EF85C-2E0F-492F-84D8-235014B7A4A5}"/>
              </a:ext>
            </a:extLst>
          </p:cNvPr>
          <p:cNvSpPr txBox="1">
            <a:spLocks/>
          </p:cNvSpPr>
          <p:nvPr/>
        </p:nvSpPr>
        <p:spPr>
          <a:xfrm>
            <a:off x="6462932" y="4808995"/>
            <a:ext cx="512962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6B9F7-159F-4085-8183-161C204390EE}"/>
              </a:ext>
            </a:extLst>
          </p:cNvPr>
          <p:cNvGrpSpPr/>
          <p:nvPr/>
        </p:nvGrpSpPr>
        <p:grpSpPr>
          <a:xfrm>
            <a:off x="7173018" y="1658263"/>
            <a:ext cx="965063" cy="937433"/>
            <a:chOff x="7173018" y="1622716"/>
            <a:chExt cx="965063" cy="93743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C70AF41-D485-4F64-83CC-93B4E2F4E8AA}"/>
                </a:ext>
              </a:extLst>
            </p:cNvPr>
            <p:cNvSpPr/>
            <p:nvPr/>
          </p:nvSpPr>
          <p:spPr>
            <a:xfrm>
              <a:off x="7173018" y="1622716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8CAD21-3469-441B-9B5C-AED11B35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98" y="1755211"/>
              <a:ext cx="643901" cy="64390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8104D3-3CEB-416B-9D86-298029C2816C}"/>
              </a:ext>
            </a:extLst>
          </p:cNvPr>
          <p:cNvGrpSpPr/>
          <p:nvPr/>
        </p:nvGrpSpPr>
        <p:grpSpPr>
          <a:xfrm>
            <a:off x="7173018" y="3294019"/>
            <a:ext cx="965063" cy="937433"/>
            <a:chOff x="7173018" y="3443309"/>
            <a:chExt cx="965063" cy="93743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A7FCEE-0993-4165-B653-7CBB0E2058A7}"/>
                </a:ext>
              </a:extLst>
            </p:cNvPr>
            <p:cNvSpPr/>
            <p:nvPr/>
          </p:nvSpPr>
          <p:spPr>
            <a:xfrm>
              <a:off x="7173018" y="3443309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F7940-153B-4E26-8B48-5C039E19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781" y="3601981"/>
              <a:ext cx="642310" cy="6423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5790D4-5518-4CB1-90C7-F613E35985A2}"/>
              </a:ext>
            </a:extLst>
          </p:cNvPr>
          <p:cNvGrpSpPr/>
          <p:nvPr/>
        </p:nvGrpSpPr>
        <p:grpSpPr>
          <a:xfrm>
            <a:off x="7173018" y="5116767"/>
            <a:ext cx="965063" cy="937433"/>
            <a:chOff x="7173018" y="5266057"/>
            <a:chExt cx="965063" cy="93743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983F5-1AD1-4832-8698-A74D68F088AE}"/>
                </a:ext>
              </a:extLst>
            </p:cNvPr>
            <p:cNvSpPr/>
            <p:nvPr/>
          </p:nvSpPr>
          <p:spPr>
            <a:xfrm>
              <a:off x="7173018" y="5266057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DF521B-0B8F-4D7A-A78A-315625F8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161" y="5431983"/>
              <a:ext cx="661397" cy="66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3" y="283882"/>
            <a:ext cx="75533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Proposed Architecture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B21945-5453-4322-A5DB-EEEBF2C8EFCE}"/>
              </a:ext>
            </a:extLst>
          </p:cNvPr>
          <p:cNvSpPr txBox="1"/>
          <p:nvPr/>
        </p:nvSpPr>
        <p:spPr>
          <a:xfrm>
            <a:off x="1078355" y="1172962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A63DEB4-2409-42BD-9570-5722B317CE82}"/>
              </a:ext>
            </a:extLst>
          </p:cNvPr>
          <p:cNvSpPr txBox="1"/>
          <p:nvPr/>
        </p:nvSpPr>
        <p:spPr>
          <a:xfrm>
            <a:off x="4507355" y="1177756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B493FF2-A41B-416B-9EC2-BB6E523C7F20}"/>
              </a:ext>
            </a:extLst>
          </p:cNvPr>
          <p:cNvSpPr txBox="1"/>
          <p:nvPr/>
        </p:nvSpPr>
        <p:spPr>
          <a:xfrm>
            <a:off x="7664146" y="1112543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573E08F-08BD-4163-91EA-CF59AD58E666}"/>
              </a:ext>
            </a:extLst>
          </p:cNvPr>
          <p:cNvSpPr/>
          <p:nvPr/>
        </p:nvSpPr>
        <p:spPr>
          <a:xfrm>
            <a:off x="1090351" y="2245666"/>
            <a:ext cx="1164818" cy="2273300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C3B9344F-A9C5-4032-AA69-42C7F4CE505B}"/>
              </a:ext>
            </a:extLst>
          </p:cNvPr>
          <p:cNvSpPr txBox="1">
            <a:spLocks/>
          </p:cNvSpPr>
          <p:nvPr/>
        </p:nvSpPr>
        <p:spPr>
          <a:xfrm>
            <a:off x="800431" y="1708001"/>
            <a:ext cx="75982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6CC8CB2-1A5B-407F-BAF6-57D58B5EB900}"/>
              </a:ext>
            </a:extLst>
          </p:cNvPr>
          <p:cNvSpPr txBox="1"/>
          <p:nvPr/>
        </p:nvSpPr>
        <p:spPr>
          <a:xfrm>
            <a:off x="1185430" y="1786915"/>
            <a:ext cx="108920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Platform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6E8D722-3B63-40C9-928B-B3B3277208CD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255169" y="3382316"/>
            <a:ext cx="446416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0255A1DA-BD64-4182-8F54-8A7CAC9EFFC9}"/>
              </a:ext>
            </a:extLst>
          </p:cNvPr>
          <p:cNvSpPr txBox="1"/>
          <p:nvPr/>
        </p:nvSpPr>
        <p:spPr>
          <a:xfrm>
            <a:off x="883497" y="4549533"/>
            <a:ext cx="15367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multiple sources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collated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Microsoft Azure  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8538533-6D62-4BC6-B7C7-933BEC5DDEC4}"/>
              </a:ext>
            </a:extLst>
          </p:cNvPr>
          <p:cNvSpPr/>
          <p:nvPr/>
        </p:nvSpPr>
        <p:spPr>
          <a:xfrm>
            <a:off x="781157" y="1501643"/>
            <a:ext cx="3553281" cy="4705644"/>
          </a:xfrm>
          <a:prstGeom prst="roundRect">
            <a:avLst/>
          </a:prstGeom>
          <a:noFill/>
          <a:ln w="57150"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C79549-BF85-4C74-B474-0FF4E74BB3D7}"/>
              </a:ext>
            </a:extLst>
          </p:cNvPr>
          <p:cNvSpPr/>
          <p:nvPr/>
        </p:nvSpPr>
        <p:spPr>
          <a:xfrm>
            <a:off x="5070841" y="1501642"/>
            <a:ext cx="1779547" cy="4697353"/>
          </a:xfrm>
          <a:prstGeom prst="roundRect">
            <a:avLst/>
          </a:prstGeom>
          <a:noFill/>
          <a:ln w="571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5943EC1-1769-4782-8273-3AE93C86CB12}"/>
              </a:ext>
            </a:extLst>
          </p:cNvPr>
          <p:cNvSpPr/>
          <p:nvPr/>
        </p:nvSpPr>
        <p:spPr>
          <a:xfrm>
            <a:off x="7941389" y="1419183"/>
            <a:ext cx="2566760" cy="4788103"/>
          </a:xfrm>
          <a:prstGeom prst="roundRect">
            <a:avLst/>
          </a:prstGeom>
          <a:noFill/>
          <a:ln w="57150">
            <a:solidFill>
              <a:srgbClr val="297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C907831-0240-421D-854D-63B15C910C45}"/>
              </a:ext>
            </a:extLst>
          </p:cNvPr>
          <p:cNvSpPr/>
          <p:nvPr/>
        </p:nvSpPr>
        <p:spPr>
          <a:xfrm>
            <a:off x="2701585" y="2245666"/>
            <a:ext cx="1374261" cy="2273300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8A4A14B-EE6C-4F95-828F-BC5DAABA2A23}"/>
              </a:ext>
            </a:extLst>
          </p:cNvPr>
          <p:cNvSpPr txBox="1">
            <a:spLocks/>
          </p:cNvSpPr>
          <p:nvPr/>
        </p:nvSpPr>
        <p:spPr>
          <a:xfrm>
            <a:off x="2534356" y="1661320"/>
            <a:ext cx="75982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8353E75-3AD5-4D7A-9D28-DCFD90DA0F95}"/>
              </a:ext>
            </a:extLst>
          </p:cNvPr>
          <p:cNvSpPr txBox="1"/>
          <p:nvPr/>
        </p:nvSpPr>
        <p:spPr>
          <a:xfrm>
            <a:off x="2729175" y="1758830"/>
            <a:ext cx="1374261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Orchestration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D0E566A-4A26-41E5-AB46-7805D67C1DBB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>
            <a:off x="4075846" y="3382316"/>
            <a:ext cx="1204256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755B189-3C81-4D00-908C-FF1246CB2154}"/>
              </a:ext>
            </a:extLst>
          </p:cNvPr>
          <p:cNvSpPr txBox="1"/>
          <p:nvPr/>
        </p:nvSpPr>
        <p:spPr>
          <a:xfrm>
            <a:off x="2447414" y="4569325"/>
            <a:ext cx="182778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Orchestration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pipeline building using Azure Data Factory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A3E8010-2B4F-4291-BA66-136CC7CD6409}"/>
              </a:ext>
            </a:extLst>
          </p:cNvPr>
          <p:cNvSpPr/>
          <p:nvPr/>
        </p:nvSpPr>
        <p:spPr>
          <a:xfrm>
            <a:off x="5280102" y="2245666"/>
            <a:ext cx="1374261" cy="2273300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47353EB7-60F6-463D-A3DD-BCB71A855CAF}"/>
              </a:ext>
            </a:extLst>
          </p:cNvPr>
          <p:cNvSpPr txBox="1">
            <a:spLocks/>
          </p:cNvSpPr>
          <p:nvPr/>
        </p:nvSpPr>
        <p:spPr>
          <a:xfrm>
            <a:off x="5084493" y="1806086"/>
            <a:ext cx="75982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537FEC0-5B79-468C-91AB-8519FA3C03A8}"/>
              </a:ext>
            </a:extLst>
          </p:cNvPr>
          <p:cNvSpPr txBox="1"/>
          <p:nvPr/>
        </p:nvSpPr>
        <p:spPr>
          <a:xfrm>
            <a:off x="5399688" y="1899864"/>
            <a:ext cx="13926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EA61166-7E84-4749-B051-3479343BA28E}"/>
              </a:ext>
            </a:extLst>
          </p:cNvPr>
          <p:cNvSpPr txBox="1"/>
          <p:nvPr/>
        </p:nvSpPr>
        <p:spPr>
          <a:xfrm>
            <a:off x="5218447" y="4582390"/>
            <a:ext cx="15367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using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or Spark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Databricks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6BB6F00-0FE4-46B7-9752-9D35B58BAB31}"/>
              </a:ext>
            </a:extLst>
          </p:cNvPr>
          <p:cNvSpPr/>
          <p:nvPr/>
        </p:nvSpPr>
        <p:spPr>
          <a:xfrm>
            <a:off x="8113370" y="1827770"/>
            <a:ext cx="2222800" cy="1122189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2F9028F0-ABBB-47C1-9C87-9FCE24B4C012}"/>
              </a:ext>
            </a:extLst>
          </p:cNvPr>
          <p:cNvSpPr txBox="1">
            <a:spLocks/>
          </p:cNvSpPr>
          <p:nvPr/>
        </p:nvSpPr>
        <p:spPr>
          <a:xfrm>
            <a:off x="8172153" y="1436539"/>
            <a:ext cx="75982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b="0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30FE994-144A-4C45-8B1C-26DE9A2D6880}"/>
              </a:ext>
            </a:extLst>
          </p:cNvPr>
          <p:cNvSpPr txBox="1"/>
          <p:nvPr/>
        </p:nvSpPr>
        <p:spPr>
          <a:xfrm>
            <a:off x="8730525" y="1501643"/>
            <a:ext cx="139262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Reports</a:t>
            </a:r>
          </a:p>
        </p:txBody>
      </p:sp>
      <p:pic>
        <p:nvPicPr>
          <p:cNvPr id="2" name="Picture 2" descr="Microsoft Azure Logo | evolution history and meaning, PNG">
            <a:extLst>
              <a:ext uri="{FF2B5EF4-FFF2-40B4-BE49-F238E27FC236}">
                <a16:creationId xmlns:a16="http://schemas.microsoft.com/office/drawing/2014/main" id="{BB2A2D83-C69C-4795-8487-CB2DFEDD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29" y="3054681"/>
            <a:ext cx="1116471" cy="62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ext Pathway - Microsoft Azure Synapse">
            <a:extLst>
              <a:ext uri="{FF2B5EF4-FFF2-40B4-BE49-F238E27FC236}">
                <a16:creationId xmlns:a16="http://schemas.microsoft.com/office/drawing/2014/main" id="{1DEB783F-324D-446A-B78C-03DF82DBC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6" t="10039" r="15204" b="7421"/>
          <a:stretch/>
        </p:blipFill>
        <p:spPr bwMode="auto">
          <a:xfrm>
            <a:off x="2762244" y="3176854"/>
            <a:ext cx="1212366" cy="41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atabricks - Wikipedia">
            <a:extLst>
              <a:ext uri="{FF2B5EF4-FFF2-40B4-BE49-F238E27FC236}">
                <a16:creationId xmlns:a16="http://schemas.microsoft.com/office/drawing/2014/main" id="{65D76A38-BA39-43D9-B36B-9C196D676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86" y="3001391"/>
            <a:ext cx="1281491" cy="67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924BD91-373C-4CD8-BA54-967EBADA7F0A}"/>
              </a:ext>
            </a:extLst>
          </p:cNvPr>
          <p:cNvSpPr/>
          <p:nvPr/>
        </p:nvSpPr>
        <p:spPr>
          <a:xfrm>
            <a:off x="5282399" y="2245666"/>
            <a:ext cx="1374261" cy="2273300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0F01E83-C205-4E4D-9DF1-10F937BEB82A}"/>
              </a:ext>
            </a:extLst>
          </p:cNvPr>
          <p:cNvCxnSpPr>
            <a:cxnSpLocks/>
            <a:stCxn id="63" idx="3"/>
            <a:endCxn id="61" idx="1"/>
          </p:cNvCxnSpPr>
          <p:nvPr/>
        </p:nvCxnSpPr>
        <p:spPr>
          <a:xfrm flipV="1">
            <a:off x="6656660" y="2388865"/>
            <a:ext cx="1456710" cy="993451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36505A1-B389-4799-9148-37DED34AD1F9}"/>
              </a:ext>
            </a:extLst>
          </p:cNvPr>
          <p:cNvCxnSpPr>
            <a:cxnSpLocks/>
            <a:stCxn id="63" idx="3"/>
            <a:endCxn id="69" idx="1"/>
          </p:cNvCxnSpPr>
          <p:nvPr/>
        </p:nvCxnSpPr>
        <p:spPr>
          <a:xfrm>
            <a:off x="6656660" y="3382316"/>
            <a:ext cx="1544448" cy="144434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Power BI - Microsoft Logo Vector (.SVG) Free Download">
            <a:extLst>
              <a:ext uri="{FF2B5EF4-FFF2-40B4-BE49-F238E27FC236}">
                <a16:creationId xmlns:a16="http://schemas.microsoft.com/office/drawing/2014/main" id="{63BBD045-F480-4D7E-84E7-7853C968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910" y="1986832"/>
            <a:ext cx="1686847" cy="80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What is Collections in PowerApps &amp;amp; Methods to Create Collections">
            <a:extLst>
              <a:ext uri="{FF2B5EF4-FFF2-40B4-BE49-F238E27FC236}">
                <a16:creationId xmlns:a16="http://schemas.microsoft.com/office/drawing/2014/main" id="{00A6A579-75B6-4080-B49D-A68B4DB6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910" y="4367059"/>
            <a:ext cx="1837890" cy="9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B1CA18-BC43-41ED-A73E-AB6C3E08C790}"/>
              </a:ext>
            </a:extLst>
          </p:cNvPr>
          <p:cNvSpPr/>
          <p:nvPr/>
        </p:nvSpPr>
        <p:spPr>
          <a:xfrm>
            <a:off x="8201108" y="4265563"/>
            <a:ext cx="2222800" cy="1122189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9350606A-9F71-48A6-9082-7B57423D68A0}"/>
              </a:ext>
            </a:extLst>
          </p:cNvPr>
          <p:cNvSpPr txBox="1">
            <a:spLocks/>
          </p:cNvSpPr>
          <p:nvPr/>
        </p:nvSpPr>
        <p:spPr>
          <a:xfrm>
            <a:off x="8300063" y="3645756"/>
            <a:ext cx="75239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2400" b="0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4CDCD41-34FA-417F-A46B-677C513015CC}"/>
              </a:ext>
            </a:extLst>
          </p:cNvPr>
          <p:cNvSpPr txBox="1"/>
          <p:nvPr/>
        </p:nvSpPr>
        <p:spPr>
          <a:xfrm>
            <a:off x="8707249" y="3721674"/>
            <a:ext cx="13790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updates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7A985A-C49F-49FD-87F7-F784458AC316}"/>
              </a:ext>
            </a:extLst>
          </p:cNvPr>
          <p:cNvSpPr txBox="1"/>
          <p:nvPr/>
        </p:nvSpPr>
        <p:spPr>
          <a:xfrm>
            <a:off x="8246904" y="3025950"/>
            <a:ext cx="195573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 and daily reports using Power BI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CBD9B5-8A51-4689-B316-2D8A7D2381F6}"/>
              </a:ext>
            </a:extLst>
          </p:cNvPr>
          <p:cNvSpPr txBox="1"/>
          <p:nvPr/>
        </p:nvSpPr>
        <p:spPr>
          <a:xfrm>
            <a:off x="8299467" y="5396915"/>
            <a:ext cx="195573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customers be given a portable option to voice their opinion?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7A7BD-AAA4-4CFD-B4B3-65D7452BBBC4}"/>
              </a:ext>
            </a:extLst>
          </p:cNvPr>
          <p:cNvSpPr txBox="1"/>
          <p:nvPr/>
        </p:nvSpPr>
        <p:spPr>
          <a:xfrm>
            <a:off x="2447251" y="4569325"/>
            <a:ext cx="182778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Orchestration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pipeline building using Azure Data Factory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A17837-FD1B-4990-8F03-1689AD4FB4F2}"/>
              </a:ext>
            </a:extLst>
          </p:cNvPr>
          <p:cNvSpPr txBox="1"/>
          <p:nvPr/>
        </p:nvSpPr>
        <p:spPr>
          <a:xfrm>
            <a:off x="19026" y="6543953"/>
            <a:ext cx="358244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same can be replicated for Google Cloud Platform / </a:t>
            </a:r>
            <a:b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Web Services stack</a:t>
            </a:r>
          </a:p>
        </p:txBody>
      </p: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3" y="283882"/>
            <a:ext cx="75533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2050" name="Picture 2" descr="https://www.neenopal.com/images/Customer%20churn%20dashboard.png">
            <a:extLst>
              <a:ext uri="{FF2B5EF4-FFF2-40B4-BE49-F238E27FC236}">
                <a16:creationId xmlns:a16="http://schemas.microsoft.com/office/drawing/2014/main" id="{E2E31752-DA1A-4180-8B89-1A9AD171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84" y="1170511"/>
            <a:ext cx="7916431" cy="51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A9752A-663C-4105-A799-B5B88394A37C}"/>
              </a:ext>
            </a:extLst>
          </p:cNvPr>
          <p:cNvSpPr/>
          <p:nvPr/>
        </p:nvSpPr>
        <p:spPr>
          <a:xfrm rot="2303669">
            <a:off x="8899350" y="1507465"/>
            <a:ext cx="1189973" cy="301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10254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3" y="283882"/>
            <a:ext cx="75533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pic>
        <p:nvPicPr>
          <p:cNvPr id="4098" name="Picture 2" descr="https://www.neenopal.com/images/churn%20analytics.png">
            <a:extLst>
              <a:ext uri="{FF2B5EF4-FFF2-40B4-BE49-F238E27FC236}">
                <a16:creationId xmlns:a16="http://schemas.microsoft.com/office/drawing/2014/main" id="{F09613A8-CA4B-4114-8376-414EA682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33" y="1069939"/>
            <a:ext cx="8478533" cy="56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0FB811-C0D4-4384-A1B9-6B10470397FF}"/>
              </a:ext>
            </a:extLst>
          </p:cNvPr>
          <p:cNvSpPr/>
          <p:nvPr/>
        </p:nvSpPr>
        <p:spPr>
          <a:xfrm rot="2303669">
            <a:off x="9180400" y="1406894"/>
            <a:ext cx="1189973" cy="301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229711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10600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solutions to reduce customer churn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283599" y="2098389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29">
            <a:extLst>
              <a:ext uri="{FF2B5EF4-FFF2-40B4-BE49-F238E27FC236}">
                <a16:creationId xmlns:a16="http://schemas.microsoft.com/office/drawing/2014/main" id="{7A00515C-5BC7-499B-B5E1-D54B94A44A83}"/>
              </a:ext>
            </a:extLst>
          </p:cNvPr>
          <p:cNvGrpSpPr>
            <a:grpSpLocks noChangeAspect="1"/>
          </p:cNvGrpSpPr>
          <p:nvPr/>
        </p:nvGrpSpPr>
        <p:grpSpPr>
          <a:xfrm>
            <a:off x="3783379" y="3493565"/>
            <a:ext cx="1124065" cy="1125007"/>
            <a:chOff x="2779491" y="2517212"/>
            <a:chExt cx="648499" cy="649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C9E4D-02C1-4E22-A0C1-A05AC3C3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7264E0-8C19-4EA2-903F-842CD9880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130">
            <a:extLst>
              <a:ext uri="{FF2B5EF4-FFF2-40B4-BE49-F238E27FC236}">
                <a16:creationId xmlns:a16="http://schemas.microsoft.com/office/drawing/2014/main" id="{E6D4E40A-98BB-4445-A016-FD18DA71F0AA}"/>
              </a:ext>
            </a:extLst>
          </p:cNvPr>
          <p:cNvGrpSpPr>
            <a:grpSpLocks noChangeAspect="1"/>
          </p:cNvGrpSpPr>
          <p:nvPr/>
        </p:nvGrpSpPr>
        <p:grpSpPr>
          <a:xfrm>
            <a:off x="4502738" y="5107540"/>
            <a:ext cx="1124065" cy="1125007"/>
            <a:chOff x="3287425" y="3613920"/>
            <a:chExt cx="648499" cy="6490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FDBA2C-E673-44D5-9874-2F7C446F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DCA57B-12A2-4B35-8868-8F39D3749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33">
            <a:extLst>
              <a:ext uri="{FF2B5EF4-FFF2-40B4-BE49-F238E27FC236}">
                <a16:creationId xmlns:a16="http://schemas.microsoft.com/office/drawing/2014/main" id="{B1F47272-FA5F-4283-BD5A-F39DE881110B}"/>
              </a:ext>
            </a:extLst>
          </p:cNvPr>
          <p:cNvGrpSpPr>
            <a:grpSpLocks noChangeAspect="1"/>
          </p:cNvGrpSpPr>
          <p:nvPr/>
        </p:nvGrpSpPr>
        <p:grpSpPr>
          <a:xfrm>
            <a:off x="6932562" y="2084842"/>
            <a:ext cx="1124065" cy="1125007"/>
            <a:chOff x="5249342" y="1406453"/>
            <a:chExt cx="648499" cy="6490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8A5C4C-0FD3-4592-89CB-696C22207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F0B0F-03CD-4826-AC10-6CC1EBE8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32">
            <a:extLst>
              <a:ext uri="{FF2B5EF4-FFF2-40B4-BE49-F238E27FC236}">
                <a16:creationId xmlns:a16="http://schemas.microsoft.com/office/drawing/2014/main" id="{7130749D-1A80-4DB6-83CF-371B2C740F69}"/>
              </a:ext>
            </a:extLst>
          </p:cNvPr>
          <p:cNvGrpSpPr>
            <a:grpSpLocks noChangeAspect="1"/>
          </p:cNvGrpSpPr>
          <p:nvPr/>
        </p:nvGrpSpPr>
        <p:grpSpPr>
          <a:xfrm>
            <a:off x="7547037" y="3493565"/>
            <a:ext cx="1124065" cy="1125007"/>
            <a:chOff x="5716010" y="2517212"/>
            <a:chExt cx="648499" cy="6490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DB1BFE-5476-41C3-8BF2-75B1189CC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DA291-F4C0-4EE8-9D4D-089B0775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31">
            <a:extLst>
              <a:ext uri="{FF2B5EF4-FFF2-40B4-BE49-F238E27FC236}">
                <a16:creationId xmlns:a16="http://schemas.microsoft.com/office/drawing/2014/main" id="{11DB3382-EA7E-4C3A-AB7A-28F681A14ED2}"/>
              </a:ext>
            </a:extLst>
          </p:cNvPr>
          <p:cNvGrpSpPr>
            <a:grpSpLocks noChangeAspect="1"/>
          </p:cNvGrpSpPr>
          <p:nvPr/>
        </p:nvGrpSpPr>
        <p:grpSpPr>
          <a:xfrm>
            <a:off x="6932562" y="5107540"/>
            <a:ext cx="1124065" cy="1125007"/>
            <a:chOff x="5244691" y="3613920"/>
            <a:chExt cx="648499" cy="6490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C1ABD3-CAE6-4F22-9B98-01D1E9863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D999EB-76A8-4A2B-99EB-3BA59339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134">
            <a:extLst>
              <a:ext uri="{FF2B5EF4-FFF2-40B4-BE49-F238E27FC236}">
                <a16:creationId xmlns:a16="http://schemas.microsoft.com/office/drawing/2014/main" id="{AB3CEEBB-DAFA-4152-9CF6-528C29122EA5}"/>
              </a:ext>
            </a:extLst>
          </p:cNvPr>
          <p:cNvGrpSpPr>
            <a:grpSpLocks noChangeAspect="1"/>
          </p:cNvGrpSpPr>
          <p:nvPr/>
        </p:nvGrpSpPr>
        <p:grpSpPr>
          <a:xfrm>
            <a:off x="4425929" y="2100082"/>
            <a:ext cx="1124065" cy="1125007"/>
            <a:chOff x="3287425" y="1417883"/>
            <a:chExt cx="648499" cy="64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2A554-F1D0-4219-8A8A-0B19913BF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B00819-3BA2-487B-B522-880C4C1DF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E4F186DC-4829-4410-8147-DC84AEAE7EB5}"/>
              </a:ext>
            </a:extLst>
          </p:cNvPr>
          <p:cNvGrpSpPr/>
          <p:nvPr/>
        </p:nvGrpSpPr>
        <p:grpSpPr>
          <a:xfrm>
            <a:off x="8328239" y="5491160"/>
            <a:ext cx="3034927" cy="574644"/>
            <a:chOff x="7154104" y="3206176"/>
            <a:chExt cx="2276195" cy="43098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815367-DA30-4FA7-8BC1-53774ACA6813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1538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16327-71DB-42E3-9897-825E9E6ACCA2}"/>
                </a:ext>
              </a:extLst>
            </p:cNvPr>
            <p:cNvSpPr/>
            <p:nvPr/>
          </p:nvSpPr>
          <p:spPr>
            <a:xfrm>
              <a:off x="7154104" y="3206176"/>
              <a:ext cx="1743265" cy="4309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Identify causes and </a:t>
              </a:r>
              <a:br>
                <a:rPr lang="en-US" sz="1867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67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reduce return rates</a:t>
              </a:r>
            </a:p>
          </p:txBody>
        </p:sp>
      </p:grpSp>
      <p:grpSp>
        <p:nvGrpSpPr>
          <p:cNvPr id="27" name="Group 58">
            <a:extLst>
              <a:ext uri="{FF2B5EF4-FFF2-40B4-BE49-F238E27FC236}">
                <a16:creationId xmlns:a16="http://schemas.microsoft.com/office/drawing/2014/main" id="{72D88F5B-A07C-4B25-9BB6-D0C1A343E02F}"/>
              </a:ext>
            </a:extLst>
          </p:cNvPr>
          <p:cNvGrpSpPr/>
          <p:nvPr/>
        </p:nvGrpSpPr>
        <p:grpSpPr>
          <a:xfrm>
            <a:off x="8196613" y="2353952"/>
            <a:ext cx="3034926" cy="574644"/>
            <a:chOff x="7174424" y="1352592"/>
            <a:chExt cx="2276195" cy="4309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59402C-7424-4871-81A4-589933CC1ED7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1538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7174424" y="1352592"/>
              <a:ext cx="1921200" cy="4309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Referral points for the </a:t>
              </a:r>
            </a:p>
            <a:p>
              <a:r>
                <a:rPr lang="en-US" sz="1867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most loyal customers</a:t>
              </a:r>
            </a:p>
          </p:txBody>
        </p:sp>
      </p:grpSp>
      <p:grpSp>
        <p:nvGrpSpPr>
          <p:cNvPr id="30" name="Group 56">
            <a:extLst>
              <a:ext uri="{FF2B5EF4-FFF2-40B4-BE49-F238E27FC236}">
                <a16:creationId xmlns:a16="http://schemas.microsoft.com/office/drawing/2014/main" id="{2808E688-581E-4298-8FD4-FF13FEF9BCC5}"/>
              </a:ext>
            </a:extLst>
          </p:cNvPr>
          <p:cNvGrpSpPr/>
          <p:nvPr/>
        </p:nvGrpSpPr>
        <p:grpSpPr>
          <a:xfrm>
            <a:off x="1248668" y="2307774"/>
            <a:ext cx="3034930" cy="763310"/>
            <a:chOff x="-296509" y="1363501"/>
            <a:chExt cx="2276197" cy="3417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884C1-7188-4AFD-BC9A-5E93573AE6CE}"/>
                </a:ext>
              </a:extLst>
            </p:cNvPr>
            <p:cNvSpPr txBox="1"/>
            <p:nvPr/>
          </p:nvSpPr>
          <p:spPr>
            <a:xfrm>
              <a:off x="-296509" y="1613423"/>
              <a:ext cx="2276196" cy="91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613930" y="1363501"/>
              <a:ext cx="1365758" cy="25728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Personalized </a:t>
              </a:r>
            </a:p>
            <a:p>
              <a:pPr algn="r"/>
              <a:r>
                <a:rPr lang="en-US" sz="1867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customer profiles</a:t>
              </a:r>
            </a:p>
          </p:txBody>
        </p:sp>
      </p:grpSp>
      <p:grpSp>
        <p:nvGrpSpPr>
          <p:cNvPr id="33" name="Group 56">
            <a:extLst>
              <a:ext uri="{FF2B5EF4-FFF2-40B4-BE49-F238E27FC236}">
                <a16:creationId xmlns:a16="http://schemas.microsoft.com/office/drawing/2014/main" id="{D560C0F0-F617-4CDA-9955-F0786E570C2D}"/>
              </a:ext>
            </a:extLst>
          </p:cNvPr>
          <p:cNvGrpSpPr/>
          <p:nvPr/>
        </p:nvGrpSpPr>
        <p:grpSpPr>
          <a:xfrm>
            <a:off x="770694" y="5368636"/>
            <a:ext cx="3440044" cy="633350"/>
            <a:chOff x="-487236" y="1363501"/>
            <a:chExt cx="2466924" cy="4750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E0588A-D18A-489D-BC71-A388C675CAD7}"/>
                </a:ext>
              </a:extLst>
            </p:cNvPr>
            <p:cNvSpPr txBox="1"/>
            <p:nvPr/>
          </p:nvSpPr>
          <p:spPr>
            <a:xfrm>
              <a:off x="-297142" y="1684672"/>
              <a:ext cx="2276196" cy="1538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6F48ED-68B2-4E3E-BBEC-F67AC389B327}"/>
                </a:ext>
              </a:extLst>
            </p:cNvPr>
            <p:cNvSpPr/>
            <p:nvPr/>
          </p:nvSpPr>
          <p:spPr>
            <a:xfrm>
              <a:off x="-487236" y="1363501"/>
              <a:ext cx="2466924" cy="43098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Retention of customers based </a:t>
              </a:r>
            </a:p>
            <a:p>
              <a:pPr algn="r"/>
              <a:r>
                <a:rPr lang="en-US" sz="1867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efficient segmentation</a:t>
              </a:r>
            </a:p>
          </p:txBody>
        </p:sp>
      </p:grpSp>
      <p:grpSp>
        <p:nvGrpSpPr>
          <p:cNvPr id="36" name="Group 58">
            <a:extLst>
              <a:ext uri="{FF2B5EF4-FFF2-40B4-BE49-F238E27FC236}">
                <a16:creationId xmlns:a16="http://schemas.microsoft.com/office/drawing/2014/main" id="{1BB53A49-53A9-4FFF-8037-BC3DE7A39215}"/>
              </a:ext>
            </a:extLst>
          </p:cNvPr>
          <p:cNvGrpSpPr/>
          <p:nvPr/>
        </p:nvGrpSpPr>
        <p:grpSpPr>
          <a:xfrm>
            <a:off x="8800802" y="3740484"/>
            <a:ext cx="3578166" cy="812061"/>
            <a:chOff x="7174424" y="1352592"/>
            <a:chExt cx="2276195" cy="37458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BA44A-7F4C-492F-AA2C-5DA598BF131F}"/>
                </a:ext>
              </a:extLst>
            </p:cNvPr>
            <p:cNvSpPr txBox="1"/>
            <p:nvPr/>
          </p:nvSpPr>
          <p:spPr>
            <a:xfrm>
              <a:off x="7174424" y="1632558"/>
              <a:ext cx="2276195" cy="946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7174424" y="1352592"/>
              <a:ext cx="2211548" cy="2650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867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Classify customers</a:t>
              </a:r>
            </a:p>
            <a:p>
              <a:r>
                <a:rPr lang="en-US" sz="1867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efficiently for loyalty card </a:t>
              </a:r>
            </a:p>
          </p:txBody>
        </p:sp>
      </p:grpSp>
      <p:grpSp>
        <p:nvGrpSpPr>
          <p:cNvPr id="53" name="Group 57">
            <a:extLst>
              <a:ext uri="{FF2B5EF4-FFF2-40B4-BE49-F238E27FC236}">
                <a16:creationId xmlns:a16="http://schemas.microsoft.com/office/drawing/2014/main" id="{CBED4371-17A8-4101-9F5B-162EB3F5FD91}"/>
              </a:ext>
            </a:extLst>
          </p:cNvPr>
          <p:cNvGrpSpPr/>
          <p:nvPr/>
        </p:nvGrpSpPr>
        <p:grpSpPr>
          <a:xfrm>
            <a:off x="612050" y="3751522"/>
            <a:ext cx="2996119" cy="804451"/>
            <a:chOff x="-267404" y="3168889"/>
            <a:chExt cx="2247089" cy="33261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9AB6AA-D694-44F6-B814-F53562FD6594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848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180731" y="3168889"/>
              <a:ext cx="1798954" cy="2375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Efficient interactions </a:t>
              </a:r>
              <a:br>
                <a:rPr lang="en-US" sz="1867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67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customers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122CF83-E6C9-40EA-A664-F064641F8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80" y="3786180"/>
            <a:ext cx="557671" cy="5576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BFBF7B-AFFD-42E5-B7AC-AE796B119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519" y="3747677"/>
            <a:ext cx="611979" cy="6119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D8E9367-E5E3-46FF-AD2B-840C0CC18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84" y="5351692"/>
            <a:ext cx="647076" cy="6470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B7E8E8-F6FF-40F6-9A25-4CC5741B60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24" y="2401511"/>
            <a:ext cx="516130" cy="5161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4694789-B8A4-4CCF-BF95-3F1CFBE2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52" y="2332957"/>
            <a:ext cx="584684" cy="5846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679B324-B3D4-427B-8DCD-69183D345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543" y="5368636"/>
            <a:ext cx="566614" cy="56661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51EF500-71C0-4DBD-A4C0-A39F9B4C5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47" y="3313114"/>
            <a:ext cx="1273437" cy="127343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551758" y="3261906"/>
            <a:ext cx="1448090" cy="148645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  <p:grpSp>
        <p:nvGrpSpPr>
          <p:cNvPr id="49" name="Group 56">
            <a:extLst>
              <a:ext uri="{FF2B5EF4-FFF2-40B4-BE49-F238E27FC236}">
                <a16:creationId xmlns:a16="http://schemas.microsoft.com/office/drawing/2014/main" id="{64374482-F6B6-4F77-A78B-C68A0F6AE6B7}"/>
              </a:ext>
            </a:extLst>
          </p:cNvPr>
          <p:cNvGrpSpPr/>
          <p:nvPr/>
        </p:nvGrpSpPr>
        <p:grpSpPr>
          <a:xfrm>
            <a:off x="-183892" y="770320"/>
            <a:ext cx="3464813" cy="838959"/>
            <a:chOff x="-296509" y="1613423"/>
            <a:chExt cx="2598609" cy="37563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2E3D2C-F48B-4EBC-8E15-CD6558C708C7}"/>
                </a:ext>
              </a:extLst>
            </p:cNvPr>
            <p:cNvSpPr txBox="1"/>
            <p:nvPr/>
          </p:nvSpPr>
          <p:spPr>
            <a:xfrm>
              <a:off x="-296509" y="1613423"/>
              <a:ext cx="2276196" cy="918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endParaRPr lang="en-US" sz="1333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7B5BBE-A270-41D4-9744-628691A44DDC}"/>
                </a:ext>
              </a:extLst>
            </p:cNvPr>
            <p:cNvSpPr/>
            <p:nvPr/>
          </p:nvSpPr>
          <p:spPr>
            <a:xfrm>
              <a:off x="279912" y="1860411"/>
              <a:ext cx="2022188" cy="12864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 I: Data Gathering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F0C907F-F683-4B59-AE1D-BED5BF8B3907}"/>
              </a:ext>
            </a:extLst>
          </p:cNvPr>
          <p:cNvSpPr/>
          <p:nvPr/>
        </p:nvSpPr>
        <p:spPr>
          <a:xfrm>
            <a:off x="4189228" y="1316624"/>
            <a:ext cx="3813544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6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II: Customer Segmentation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DFEE82-E1FC-4EF9-AE9E-6544E9B407C9}"/>
              </a:ext>
            </a:extLst>
          </p:cNvPr>
          <p:cNvSpPr/>
          <p:nvPr/>
        </p:nvSpPr>
        <p:spPr>
          <a:xfrm>
            <a:off x="8911080" y="1309058"/>
            <a:ext cx="3021533" cy="2873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867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III: Target Marketing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403511-AADA-4EAC-9A3A-1395A683E1E5}"/>
              </a:ext>
            </a:extLst>
          </p:cNvPr>
          <p:cNvCxnSpPr>
            <a:stCxn id="51" idx="3"/>
            <a:endCxn id="56" idx="1"/>
          </p:cNvCxnSpPr>
          <p:nvPr/>
        </p:nvCxnSpPr>
        <p:spPr>
          <a:xfrm flipV="1">
            <a:off x="3280921" y="1460286"/>
            <a:ext cx="908307" cy="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A5B589E-78F4-4C2B-85AE-45BCFC7190FE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8002772" y="1452720"/>
            <a:ext cx="908308" cy="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7157</TotalTime>
  <Words>688</Words>
  <Application>Microsoft Office PowerPoint</Application>
  <PresentationFormat>Widescreen</PresentationFormat>
  <Paragraphs>158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1032</cp:revision>
  <dcterms:created xsi:type="dcterms:W3CDTF">2021-05-29T21:16:01Z</dcterms:created>
  <dcterms:modified xsi:type="dcterms:W3CDTF">2022-04-07T05:24:15Z</dcterms:modified>
</cp:coreProperties>
</file>